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339" r:id="rId2"/>
    <p:sldId id="340" r:id="rId3"/>
    <p:sldId id="341" r:id="rId4"/>
    <p:sldId id="342" r:id="rId5"/>
    <p:sldId id="343" r:id="rId6"/>
    <p:sldId id="344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FFFFCC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3023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7981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sz="10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7981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en-US" sz="1000"/>
              <a:t>10/17/2021 am</a:t>
            </a:r>
            <a:endParaRPr lang="en-U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730"/>
            <a:ext cx="3169920" cy="47981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 sz="1000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730"/>
            <a:ext cx="3169920" cy="47981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486AACC-23F5-44C8-8C02-CDE00FCE60AC}" type="slidenum">
              <a:rPr lang="en-US" sz="1000"/>
              <a:pPr>
                <a:defRPr/>
              </a:pPr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7981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7981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/>
              <a:t>10/17/2021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31" tIns="48215" rIns="96431" bIns="482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696"/>
            <a:ext cx="5852160" cy="4319958"/>
          </a:xfrm>
          <a:prstGeom prst="rect">
            <a:avLst/>
          </a:prstGeom>
        </p:spPr>
        <p:txBody>
          <a:bodyPr vert="horz" lIns="96431" tIns="48215" rIns="96431" bIns="482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730"/>
            <a:ext cx="3169920" cy="47981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730"/>
            <a:ext cx="3169920" cy="47981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858E6371-FD69-4B26-BDE0-068CA711AA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CB067-6F40-4379-9797-B5495FF5D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170EC-55CE-4EB1-9BEC-A15506A26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48D42-8840-4004-8CC2-080A32007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C14C-A1AB-48A3-B6A1-B7A7BF1CE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C4C2B-E008-4A50-BFE5-9A7A81F05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7832-B1A5-4A60-B4C3-5B056C082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5C956-A78E-44AA-8925-E791DCCB5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16959-0AB6-46FB-8204-536D9896E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F4C2B-2A46-4916-94F9-8668C0489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970FA-BAE9-4362-86C5-7F7814EC0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D34D-C29B-44D0-B232-8A360E1C8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D4F4AC88-5F5A-466F-BAD0-92E771615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103" name="Group 15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8674" name="AutoShape 2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3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ransition spd="slow"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74F7BB-BC56-42F0-8797-332A69D4D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600" y="4196447"/>
            <a:ext cx="5410200" cy="646331"/>
          </a:xfrm>
        </p:spPr>
        <p:txBody>
          <a:bodyPr>
            <a:spAutoFit/>
          </a:bodyPr>
          <a:lstStyle/>
          <a:p>
            <a:r>
              <a:rPr lang="en-US" sz="3600" dirty="0">
                <a:ea typeface="+mj-ea"/>
                <a:cs typeface="+mj-cs"/>
              </a:rPr>
              <a:t>Matthew 9:35-38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694E2-FD7A-43DC-8F4F-C35DB49B0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9CB067-6F40-4379-9797-B5495FF5D4B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EBE109F-7553-4AA8-8693-7FBFAA1A73C6}"/>
              </a:ext>
            </a:extLst>
          </p:cNvPr>
          <p:cNvSpPr txBox="1">
            <a:spLocks noGrp="1"/>
          </p:cNvSpPr>
          <p:nvPr>
            <p:ph type="ctrTitle"/>
          </p:nvPr>
        </p:nvSpPr>
        <p:spPr bwMode="auto">
          <a:xfrm>
            <a:off x="685800" y="1800761"/>
            <a:ext cx="7772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“The harvest indeed is plenteous, but the laborers are few …”</a:t>
            </a:r>
          </a:p>
        </p:txBody>
      </p:sp>
    </p:spTree>
    <p:extLst>
      <p:ext uri="{BB962C8B-B14F-4D97-AF65-F5344CB8AC3E}">
        <p14:creationId xmlns:p14="http://schemas.microsoft.com/office/powerpoint/2010/main" val="212316820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70985" y="1752600"/>
            <a:ext cx="8439150" cy="4659737"/>
          </a:xfrm>
          <a:noFill/>
        </p:spPr>
        <p:txBody>
          <a:bodyPr wrap="square">
            <a:spAutoFit/>
          </a:bodyPr>
          <a:lstStyle/>
          <a:p>
            <a:pPr marL="395288" indent="-395288">
              <a:buNone/>
            </a:pPr>
            <a:r>
              <a:rPr lang="en-US" sz="2800" dirty="0"/>
              <a:t>1. Those who have never heard the truth.</a:t>
            </a:r>
            <a:br>
              <a:rPr lang="en-US" sz="2800" dirty="0"/>
            </a:br>
            <a:r>
              <a:rPr lang="en-US" sz="2800" b="1" dirty="0">
                <a:solidFill>
                  <a:srgbClr val="FFFF00"/>
                </a:solidFill>
              </a:rPr>
              <a:t>Mark 16:15ff; 1 Timothy 3:15; Acts 8:4.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“… </a:t>
            </a:r>
            <a:r>
              <a:rPr lang="en-US" sz="2800" b="1" dirty="0">
                <a:solidFill>
                  <a:srgbClr val="FFFF00"/>
                </a:solidFill>
              </a:rPr>
              <a:t>in season, out of season</a:t>
            </a:r>
            <a:r>
              <a:rPr lang="en-US" sz="2800" dirty="0">
                <a:solidFill>
                  <a:srgbClr val="FFFF00"/>
                </a:solidFill>
              </a:rPr>
              <a:t>” </a:t>
            </a:r>
            <a:r>
              <a:rPr lang="en-US" sz="2800" b="1" dirty="0">
                <a:solidFill>
                  <a:srgbClr val="FFFF00"/>
                </a:solidFill>
              </a:rPr>
              <a:t>2 Timothy 4:2</a:t>
            </a:r>
          </a:p>
          <a:p>
            <a:pPr marL="395288" indent="-395288">
              <a:buNone/>
            </a:pPr>
            <a:r>
              <a:rPr lang="en-US" sz="2800" dirty="0"/>
              <a:t>2. Those who have heard and not obeyed. </a:t>
            </a:r>
            <a:r>
              <a:rPr lang="en-US" sz="2800" i="1" dirty="0">
                <a:solidFill>
                  <a:srgbClr val="FFFF00"/>
                </a:solidFill>
              </a:rPr>
              <a:t>“</a:t>
            </a:r>
            <a:r>
              <a:rPr lang="en-US" sz="2800" b="1" i="1" dirty="0">
                <a:solidFill>
                  <a:srgbClr val="FFFF00"/>
                </a:solidFill>
              </a:rPr>
              <a:t>Exhort</a:t>
            </a:r>
            <a:r>
              <a:rPr lang="en-US" sz="2800" i="1" dirty="0">
                <a:solidFill>
                  <a:srgbClr val="FFFF00"/>
                </a:solidFill>
              </a:rPr>
              <a:t>”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solidFill>
                  <a:srgbClr val="FFFF00"/>
                </a:solidFill>
              </a:rPr>
              <a:t>Acts 2</a:t>
            </a:r>
          </a:p>
          <a:p>
            <a:pPr marL="395288" indent="-395288">
              <a:buNone/>
            </a:pPr>
            <a:r>
              <a:rPr lang="en-US" sz="2800" dirty="0"/>
              <a:t>3. Those who have obeyed and then erred from the truth. </a:t>
            </a:r>
            <a:r>
              <a:rPr lang="en-US" sz="2800" i="1" dirty="0">
                <a:solidFill>
                  <a:srgbClr val="FFFF00"/>
                </a:solidFill>
              </a:rPr>
              <a:t>“</a:t>
            </a:r>
            <a:r>
              <a:rPr lang="en-US" sz="2800" b="1" i="1" dirty="0">
                <a:solidFill>
                  <a:srgbClr val="FFFF00"/>
                </a:solidFill>
              </a:rPr>
              <a:t>Restore</a:t>
            </a:r>
            <a:r>
              <a:rPr lang="en-US" sz="2800" i="1" dirty="0">
                <a:solidFill>
                  <a:srgbClr val="FFFF00"/>
                </a:solidFill>
              </a:rPr>
              <a:t>…”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solidFill>
                  <a:srgbClr val="FFFF00"/>
                </a:solidFill>
              </a:rPr>
              <a:t>Galatians 6</a:t>
            </a:r>
          </a:p>
          <a:p>
            <a:pPr marL="395288" indent="-395288">
              <a:buNone/>
            </a:pPr>
            <a:r>
              <a:rPr lang="en-US" sz="2800" dirty="0"/>
              <a:t>4. Do not become </a:t>
            </a:r>
            <a:r>
              <a:rPr lang="en-US" sz="2800" i="1" dirty="0">
                <a:solidFill>
                  <a:srgbClr val="FFFF00"/>
                </a:solidFill>
              </a:rPr>
              <a:t>“</a:t>
            </a:r>
            <a:r>
              <a:rPr lang="en-US" sz="2800" b="1" i="1" dirty="0">
                <a:solidFill>
                  <a:srgbClr val="FFFF00"/>
                </a:solidFill>
              </a:rPr>
              <a:t>Weary</a:t>
            </a:r>
            <a:r>
              <a:rPr lang="en-US" sz="2800" i="1" dirty="0">
                <a:solidFill>
                  <a:srgbClr val="FFFF00"/>
                </a:solidFill>
              </a:rPr>
              <a:t> …”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solidFill>
                  <a:srgbClr val="FFFF00"/>
                </a:solidFill>
              </a:rPr>
              <a:t>Galatians 6:9; </a:t>
            </a:r>
            <a:br>
              <a:rPr lang="en-US" sz="2800" b="1" dirty="0">
                <a:solidFill>
                  <a:srgbClr val="FFFF00"/>
                </a:solidFill>
              </a:rPr>
            </a:br>
            <a:r>
              <a:rPr lang="en-US" sz="2800" b="1" dirty="0">
                <a:solidFill>
                  <a:srgbClr val="FFFF00"/>
                </a:solidFill>
              </a:rPr>
              <a:t>2 Thessalonians 3:13; Hebrews 12:3; Revelation 2:3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noFill/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What Is My Responsibility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The Lost?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3658CE-BC60-4A68-86A7-23F74A96EAC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319" y="1905000"/>
            <a:ext cx="8763000" cy="4524315"/>
          </a:xfr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3600" b="1" u="sng" dirty="0">
                <a:solidFill>
                  <a:srgbClr val="FFFF66"/>
                </a:solidFill>
              </a:rPr>
              <a:t>Why such little interest</a:t>
            </a:r>
            <a:r>
              <a:rPr lang="en-US" sz="3600" b="1" dirty="0">
                <a:solidFill>
                  <a:srgbClr val="FFFF66"/>
                </a:solidFill>
              </a:rPr>
              <a:t>?</a:t>
            </a:r>
          </a:p>
          <a:p>
            <a:pPr lvl="1" eaLnBrk="1" hangingPunct="1">
              <a:defRPr/>
            </a:pPr>
            <a:r>
              <a:rPr lang="en-US" sz="3200" dirty="0"/>
              <a:t>Cares of the world.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Luke 8:14</a:t>
            </a:r>
          </a:p>
          <a:p>
            <a:pPr lvl="1" eaLnBrk="1" hangingPunct="1">
              <a:defRPr/>
            </a:pPr>
            <a:r>
              <a:rPr lang="en-US" sz="3200" dirty="0"/>
              <a:t>Gospel demands changes – love darkness.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John 3:19</a:t>
            </a:r>
          </a:p>
          <a:p>
            <a:pPr lvl="1" eaLnBrk="1" hangingPunct="1">
              <a:defRPr/>
            </a:pPr>
            <a:r>
              <a:rPr lang="en-US" sz="3200" dirty="0"/>
              <a:t>False sense of security.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Jeremiah 6:14; 8:11</a:t>
            </a:r>
          </a:p>
          <a:p>
            <a:pPr lvl="1" eaLnBrk="1" hangingPunct="1">
              <a:defRPr/>
            </a:pPr>
            <a:r>
              <a:rPr lang="en-US" sz="3200" dirty="0"/>
              <a:t>Not popular.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Matthew 7:13-14; </a:t>
            </a:r>
            <a:b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John 1:11-12; 6:66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2505261" y="629335"/>
            <a:ext cx="4142993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Not Anything New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3335" y="1752600"/>
            <a:ext cx="8915400" cy="3982629"/>
          </a:xfr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3200" b="1" u="sng" dirty="0">
                <a:solidFill>
                  <a:srgbClr val="FFFF66"/>
                </a:solidFill>
              </a:rPr>
              <a:t>Our job – not to convert, but teach</a:t>
            </a:r>
          </a:p>
          <a:p>
            <a:pPr lvl="1" eaLnBrk="1" hangingPunct="1"/>
            <a:r>
              <a:rPr lang="en-US" sz="2800" dirty="0"/>
              <a:t>Command is to teach. </a:t>
            </a:r>
            <a:r>
              <a:rPr lang="en-US" sz="2800" b="1" dirty="0"/>
              <a:t>Mark 16:15</a:t>
            </a:r>
          </a:p>
          <a:p>
            <a:pPr lvl="1" eaLnBrk="1" hangingPunct="1"/>
            <a:r>
              <a:rPr lang="en-US" sz="2800" dirty="0"/>
              <a:t>Even if they don’t listen – we must do our job! </a:t>
            </a:r>
            <a:r>
              <a:rPr lang="en-US" sz="2800" b="1" dirty="0"/>
              <a:t>Ezekiel 2:8ff; 3:16-21; Isaiah 50:4-9;</a:t>
            </a:r>
            <a:br>
              <a:rPr lang="en-US" sz="2800" b="1" dirty="0"/>
            </a:br>
            <a:r>
              <a:rPr lang="en-US" sz="2800" b="1" dirty="0"/>
              <a:t>Jeremiah 9:1ff</a:t>
            </a:r>
          </a:p>
          <a:p>
            <a:pPr lvl="1" eaLnBrk="1" hangingPunct="1"/>
            <a:r>
              <a:rPr lang="en-US" sz="2800" dirty="0"/>
              <a:t>Jesus taught – many turned away.</a:t>
            </a:r>
            <a:r>
              <a:rPr lang="en-US" sz="2800" b="1" dirty="0"/>
              <a:t> John 1:11-12</a:t>
            </a:r>
          </a:p>
          <a:p>
            <a:pPr lvl="1" eaLnBrk="1" hangingPunct="1"/>
            <a:r>
              <a:rPr lang="en-US" sz="2800" dirty="0"/>
              <a:t>Crowds rejected the apostles. </a:t>
            </a:r>
            <a:r>
              <a:rPr lang="en-US" sz="2800" b="1" dirty="0"/>
              <a:t>Acts 13:45; 17:32; cf. 2 Corinthians 11:23ff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785306" y="629335"/>
            <a:ext cx="3595856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What Can I 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615" y="1760119"/>
            <a:ext cx="8020640" cy="4478149"/>
          </a:xfr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n-US" sz="3300" b="1" u="sng" dirty="0">
                <a:solidFill>
                  <a:srgbClr val="FFFF66"/>
                </a:solidFill>
              </a:rPr>
              <a:t>The</a:t>
            </a:r>
            <a:r>
              <a:rPr lang="en-US" sz="3300" u="sng" dirty="0">
                <a:solidFill>
                  <a:srgbClr val="FFFF66"/>
                </a:solidFill>
              </a:rPr>
              <a:t> “</a:t>
            </a:r>
            <a:r>
              <a:rPr lang="en-US" sz="3300" b="1" u="sng" dirty="0">
                <a:solidFill>
                  <a:srgbClr val="FFFF66"/>
                </a:solidFill>
              </a:rPr>
              <a:t>unlikely</a:t>
            </a:r>
            <a:r>
              <a:rPr lang="en-US" sz="3300" u="sng" dirty="0">
                <a:solidFill>
                  <a:srgbClr val="FFFF66"/>
                </a:solidFill>
              </a:rPr>
              <a:t>” </a:t>
            </a:r>
            <a:r>
              <a:rPr lang="en-US" sz="3300" b="1" u="sng" dirty="0">
                <a:solidFill>
                  <a:srgbClr val="FFFF66"/>
                </a:solidFill>
              </a:rPr>
              <a:t>just may listen and obey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Religious/Gentile – Cornelius. </a:t>
            </a:r>
            <a:r>
              <a:rPr lang="en-US" sz="2800" b="1" dirty="0"/>
              <a:t>Acts 10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Non-Religious – Simon. </a:t>
            </a:r>
            <a:r>
              <a:rPr lang="en-US" sz="2800" b="1" dirty="0"/>
              <a:t>Acts 8:9-13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Worldly – Corinthians. </a:t>
            </a:r>
            <a:r>
              <a:rPr lang="en-US" sz="2800" b="1" dirty="0"/>
              <a:t>Acts 18:8;</a:t>
            </a:r>
            <a:br>
              <a:rPr lang="en-US" sz="2800" b="1" dirty="0"/>
            </a:br>
            <a:r>
              <a:rPr lang="en-US" sz="2800" b="1" dirty="0"/>
              <a:t>1 Corinthians 6:9-11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Ignorant	– Jews. </a:t>
            </a:r>
            <a:r>
              <a:rPr lang="en-US" sz="2800" b="1" dirty="0"/>
              <a:t>Acts 2:23; 3:17</a:t>
            </a:r>
            <a:endParaRPr lang="en-US" sz="2800" dirty="0"/>
          </a:p>
          <a:p>
            <a:pPr marL="349250" lvl="5" indent="-349250">
              <a:spcBef>
                <a:spcPts val="0"/>
              </a:spcBef>
              <a:buNone/>
            </a:pPr>
            <a:r>
              <a:rPr lang="en-US" sz="2800" dirty="0"/>
              <a:t>			– Gentiles. </a:t>
            </a:r>
            <a:r>
              <a:rPr lang="en-US" sz="2800" b="1" dirty="0"/>
              <a:t>Acts 17:22ff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Persecutor – </a:t>
            </a:r>
            <a:r>
              <a:rPr lang="en-US" sz="2800" b="1" dirty="0"/>
              <a:t>Saul. Acts 8:3; 9:1-2;</a:t>
            </a:r>
            <a:br>
              <a:rPr lang="en-US" sz="2800" b="1" dirty="0"/>
            </a:br>
            <a:r>
              <a:rPr lang="en-US" sz="2800" b="1" dirty="0"/>
              <a:t>1 Timothy 1:15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SzPct val="50000"/>
            </a:pPr>
            <a:r>
              <a:rPr lang="en-US" sz="2800" dirty="0"/>
              <a:t>Politician – Jailor. </a:t>
            </a:r>
            <a:r>
              <a:rPr lang="en-US" sz="2800" b="1" dirty="0"/>
              <a:t>Acts 16:31-33</a:t>
            </a: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2792534" y="629335"/>
            <a:ext cx="3595856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What Can I 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0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90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90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90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90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uiExpand="1" build="p" bldLvl="5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7562" y="1905000"/>
            <a:ext cx="8305800" cy="3120854"/>
          </a:xfr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3200" b="1" u="sng" dirty="0">
                <a:solidFill>
                  <a:srgbClr val="FFFF66"/>
                </a:solidFill>
              </a:rPr>
              <a:t>View The World As Lost</a:t>
            </a:r>
            <a:r>
              <a:rPr lang="en-US" sz="3200" b="1" dirty="0">
                <a:solidFill>
                  <a:srgbClr val="FFFF66"/>
                </a:solidFill>
              </a:rPr>
              <a:t>.</a:t>
            </a:r>
          </a:p>
          <a:p>
            <a:pPr lvl="1" eaLnBrk="1" hangingPunct="1"/>
            <a:r>
              <a:rPr lang="en-US" sz="2800" dirty="0"/>
              <a:t>All men are sinners. </a:t>
            </a:r>
            <a:r>
              <a:rPr lang="en-US" sz="2800" b="1" dirty="0"/>
              <a:t>Romans 3:9, 23</a:t>
            </a:r>
          </a:p>
          <a:p>
            <a:pPr lvl="1" eaLnBrk="1" hangingPunct="1"/>
            <a:r>
              <a:rPr lang="en-US" sz="2800" dirty="0"/>
              <a:t>Sin separates from God. </a:t>
            </a:r>
            <a:r>
              <a:rPr lang="en-US" sz="2800" b="1" dirty="0"/>
              <a:t>Isaiah 59:1-2</a:t>
            </a:r>
          </a:p>
          <a:p>
            <a:pPr lvl="1" eaLnBrk="1" hangingPunct="1"/>
            <a:r>
              <a:rPr lang="en-US" sz="2800" dirty="0"/>
              <a:t>If they die in sin – they are lost. </a:t>
            </a:r>
            <a:r>
              <a:rPr lang="en-US" sz="2800" b="1" dirty="0"/>
              <a:t>Romans 6:23; </a:t>
            </a:r>
            <a:br>
              <a:rPr lang="en-US" sz="2800" b="1" dirty="0"/>
            </a:br>
            <a:r>
              <a:rPr lang="en-US" sz="2800" b="1" dirty="0"/>
              <a:t>2 Thessalonians 1:7-9</a:t>
            </a:r>
          </a:p>
          <a:p>
            <a:pPr lvl="1" eaLnBrk="1" hangingPunct="1"/>
            <a:r>
              <a:rPr lang="en-US" sz="2800" dirty="0"/>
              <a:t>The reason Jesus came to earth. </a:t>
            </a:r>
            <a:r>
              <a:rPr lang="en-US" sz="2800" b="1" dirty="0"/>
              <a:t>Luke 19:10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2776663" y="629335"/>
            <a:ext cx="3595856" cy="646331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What Can I Do?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647308" y="5105400"/>
            <a:ext cx="7848600" cy="1066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Anyone who has not obeyed the gospel is lost because he is a sinner!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0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0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0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0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0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0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uiExpand="1" build="p"/>
      <p:bldP spid="90129" grpId="0" animBg="1"/>
    </p:bldLst>
  </p:timing>
</p:sld>
</file>

<file path=ppt/theme/theme1.xml><?xml version="1.0" encoding="utf-8"?>
<a:theme xmlns:a="http://schemas.openxmlformats.org/drawingml/2006/main" name="Studio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6323</TotalTime>
  <Words>372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Comic Sans MS</vt:lpstr>
      <vt:lpstr>Times New Roman</vt:lpstr>
      <vt:lpstr>Wingdings</vt:lpstr>
      <vt:lpstr>Studio</vt:lpstr>
      <vt:lpstr>“The harvest indeed is plenteous, but the laborers are few …”</vt:lpstr>
      <vt:lpstr>What Is My Responsibility  To The Lost?</vt:lpstr>
      <vt:lpstr>PowerPoint Presentation</vt:lpstr>
      <vt:lpstr>PowerPoint Presentation</vt:lpstr>
      <vt:lpstr>PowerPoint Presentation</vt:lpstr>
      <vt:lpstr>PowerPoint Presentation</vt:lpstr>
    </vt:vector>
  </TitlesOfParts>
  <Company>El Bethel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Harvest Is Plenteous (Part 1) (2)</dc:title>
  <dc:creator>Micky Galloway</dc:creator>
  <cp:lastModifiedBy>Richard Lidh</cp:lastModifiedBy>
  <cp:revision>133</cp:revision>
  <cp:lastPrinted>2021-10-23T21:47:01Z</cp:lastPrinted>
  <dcterms:created xsi:type="dcterms:W3CDTF">2003-09-19T14:26:50Z</dcterms:created>
  <dcterms:modified xsi:type="dcterms:W3CDTF">2021-10-23T21:47:06Z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